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8" r:id="rId3"/>
    <p:sldId id="260" r:id="rId4"/>
    <p:sldId id="281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59" r:id="rId2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99" d="100"/>
          <a:sy n="199" d="100"/>
        </p:scale>
        <p:origin x="68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68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89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49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13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51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41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88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87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0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0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6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D2497-7932-4A94-9269-FF78FF21E143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AC18-8EDC-4C07-9354-83BEC08CF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53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637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23861" y="2581218"/>
            <a:ext cx="6624736" cy="770356"/>
          </a:xfrm>
        </p:spPr>
        <p:txBody>
          <a:bodyPr>
            <a:normAutofit fontScale="9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ru-RU" dirty="0"/>
              <a:t>Тема: </a:t>
            </a:r>
            <a:r>
              <a:rPr lang="ru-RU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Юридический рентген квартиры:</a:t>
            </a:r>
            <a:r>
              <a:rPr lang="ru-RU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быстро выявлять скрытые риски.</a:t>
            </a:r>
            <a:br>
              <a:rPr lang="ru-RU" sz="3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Комплексная методика проверки объекта, продавца и сделок с обременениями для риелтора.</a:t>
            </a:r>
            <a:br>
              <a:rPr lang="ru-RU" dirty="0">
                <a:effectLst/>
                <a:latin typeface=".AppleSystemUIFont"/>
              </a:rPr>
            </a:br>
            <a:r>
              <a:rPr lang="ru-RU" sz="1300" dirty="0"/>
              <a:t>Руководитель юридического отдела  и отдела сопровождения сделок </a:t>
            </a:r>
            <a:br>
              <a:rPr lang="ru-RU" sz="1300" dirty="0"/>
            </a:br>
            <a:r>
              <a:rPr lang="ru-RU" sz="1300" dirty="0"/>
              <a:t>Тренер  Учебного Центра АН «На Петровке». Спикер РГР и  Жилищных конгрессов.</a:t>
            </a:r>
            <a:br>
              <a:rPr lang="ru-RU" sz="1300" dirty="0"/>
            </a:br>
            <a:r>
              <a:rPr lang="ru-RU" sz="1300" dirty="0"/>
              <a:t>Опыт работы -23 года. Тренер 11 лет. Налоговый консультант 3 года.</a:t>
            </a:r>
            <a:br>
              <a:rPr lang="ru-RU" sz="1300" dirty="0"/>
            </a:br>
            <a:r>
              <a:rPr lang="ru-RU" sz="1300" dirty="0"/>
              <a:t>На сегодня - 536 успешно проведенных сделок мною лично и </a:t>
            </a:r>
            <a:br>
              <a:rPr lang="ru-RU" sz="1300" dirty="0"/>
            </a:br>
            <a:r>
              <a:rPr lang="ru-RU" sz="1300" dirty="0"/>
              <a:t>более 3000 сделок проведено учениками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68144" y="4786074"/>
            <a:ext cx="3159253" cy="467895"/>
          </a:xfrm>
        </p:spPr>
        <p:txBody>
          <a:bodyPr>
            <a:normAutofit fontScale="92500"/>
          </a:bodyPr>
          <a:lstStyle/>
          <a:p>
            <a:pPr algn="r"/>
            <a:r>
              <a:rPr lang="ru-RU" sz="2000" b="1" dirty="0">
                <a:solidFill>
                  <a:schemeClr val="tx1"/>
                </a:solidFill>
              </a:rPr>
              <a:t>Спикер: Федосеева Татьяна</a:t>
            </a:r>
          </a:p>
        </p:txBody>
      </p:sp>
    </p:spTree>
    <p:extLst>
      <p:ext uri="{BB962C8B-B14F-4D97-AF65-F5344CB8AC3E}">
        <p14:creationId xmlns:p14="http://schemas.microsoft.com/office/powerpoint/2010/main" val="282594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Работа с ипотекой: безопасный порядок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3072560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Получить справку из банка о сумме долга.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Определить способ расчёта: аккредитив, </a:t>
            </a:r>
            <a:r>
              <a:rPr lang="ru-RU" sz="2200" b="0" i="0" dirty="0" err="1">
                <a:solidFill>
                  <a:schemeClr val="tx1"/>
                </a:solidFill>
                <a:effectLst/>
                <a:latin typeface="UICTFontTextStyleBody"/>
              </a:rPr>
              <a:t>эскроу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Согласовать дату снятия залога.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После погашения — получение закладной / электронного снятия.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Получение денежных средств продавцом.</a:t>
            </a: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Передача  покупателю квартиры.</a:t>
            </a:r>
          </a:p>
          <a:p>
            <a:pPr algn="l"/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651560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Типичные ошибки работы с ипотекой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Передача денег до получения подтверждения погашения долга.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Покупка через расписку “до снятия залога”.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Попытка продать без согласия банка.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Неверный расчёт сроков по снятию обременений</a:t>
            </a:r>
            <a:r>
              <a:rPr lang="ru-RU" sz="2200" b="0" i="0" dirty="0">
                <a:effectLst/>
                <a:latin typeface="UICTFontTextStyleBody"/>
              </a:rPr>
              <a:t>.</a:t>
            </a:r>
            <a:endParaRPr lang="ru-RU" sz="2200" dirty="0"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755144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Проблемные собственники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Несовершеннолетние — обязательное разрешение опеки.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Долевики — конфликты, отказники, право преимущественной покупки.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Опекуны — требуется проверка полномочий.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Пожилые собственники — риск недееспособности и оспаривания.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919320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Проверка продавца: защита от мошенников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Почему важно проверять продавца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70% рисков в сделках — не объект, а </a:t>
            </a:r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человек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Цель: убедиться, что продавец юридически способен и мотивирован на честную сделку.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Проверяются личность, полномочия, финансовое состояние, судебная история.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767708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Что проверять в личности продавца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Паспорт: подлинность, срок, совпадение с ЕГРН.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Судебные дела: банкротство, исполнительные производства.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Долги, залоги, аресты.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Статус: дееспособен ли, нет ли ограничений суда/опеки.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Прописанные лица: есть ли кто-то с правами пользования.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535435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Красные флаги поведения продавца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Спешка, давление “берите быстрее”.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Нежелание показывать документы.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 сходится биография: история покупки, мотивы, сроки.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Агрессия при вопросах.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Сложные семейные ситуации: разводы, конфликты, долги.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521180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Чек лист перед авансом 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Сверить паспорт и право собственности.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Проверить продавца по ФССП и судам.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Оценить совпадение всех данных между документами.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Уточнить мотив продажи и сроки переезда.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Спросить о долгах, спорах, других собственниках</a:t>
            </a:r>
            <a:r>
              <a:rPr lang="ru-RU" sz="2200" b="0" i="0" dirty="0">
                <a:effectLst/>
                <a:latin typeface="UICTFontTextStyleBody"/>
              </a:rPr>
              <a:t>.</a:t>
            </a:r>
            <a:endParaRPr lang="ru-RU" sz="2200" dirty="0"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956471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Как риелтору защитить себя и клиента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Всегда проверять объект + продавца, даже при “чистой” истории.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Использовать безопасные формы расчётов.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Подписывать только понятные договоры аванса.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Документировать все договорённости.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Помнить: осторожность дешевле, чем судебный спор.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516323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Проверка нотариальных рисков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Когда нотариус обязателен: доли, несовершеннолетние, наследство.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Что нужно запросить: проекты документов, доверенности, согласия супругов.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dirty="0">
                <a:solidFill>
                  <a:schemeClr val="tx1"/>
                </a:solidFill>
                <a:latin typeface="UICTFontTextStyleBody"/>
              </a:rPr>
              <a:t>Повышенный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риск: доверенность старше 1 года, резкие изменения условий.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853288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Токсичные сценарии, которые риелтор должен избегать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Продажа “по доверенности” от незнакомого человека.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Сделки с зависимыми или недееспособными лицами без контроля.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Аванс без договора и расписок.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Сделки “в долях” без уведомления других собственников.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39276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Юридический рентген квартиры: суть подхода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635646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Быстрая диагностика рисков объекта</a:t>
            </a: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до углублённой проверки.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Использование короткого чек листа</a:t>
            </a: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для отсечения 70–90% опасных вариантов.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«скрининг → углублённая проверка → решение».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Body"/>
              </a:rPr>
              <a:t>Цель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: сэкономить время </a:t>
            </a:r>
            <a:r>
              <a:rPr lang="ru-RU" sz="2200" i="0" dirty="0">
                <a:solidFill>
                  <a:schemeClr val="tx1"/>
                </a:solidFill>
                <a:effectLst/>
                <a:latin typeface="UICTFontTextStyleBody"/>
              </a:rPr>
              <a:t>риелтора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и клиента, исключить “минные поля”.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6822381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Как общаться с продавцом, чтобы выявить риски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Использовать открытые вопросы: “Как давно владеете?”, “Почему продаёте?”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Наблюдать реакции: избегание тем, нервозность.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Фиксировать ответы письменно — важно при спорных ситуациях.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Мини-интервью: 5–7 уточняющих вопросов дают 80% информации.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178677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Система хранения документов риелтора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Создать шаблоны для проверок: объект, продавец, цепочка.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Документы делить на 3 группы: входящие, рабочие, итоговые.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Использовать облачные папки с доступом для клиента.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Фиксировать даты получения каждого документа.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423660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601502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Алгоритм юридически безопасной сделки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731438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Первичная проверка объекта (10 минут).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Проверка продавца (20 минут).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Изучение всех документов и цепочки.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Согласование формы расчётов.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Проверка условий договора.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Контроль перед подписанием и на регистрации.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Финальная сверка документов после регистрации</a:t>
            </a:r>
            <a:r>
              <a:rPr lang="ru-RU" sz="2200" b="0" i="0" dirty="0">
                <a:effectLst/>
                <a:latin typeface="UICTFontTextStyleBody"/>
              </a:rPr>
              <a:t>.</a:t>
            </a:r>
            <a:endParaRPr lang="ru-RU" sz="2200" dirty="0"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83395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9712" y="483518"/>
            <a:ext cx="6008712" cy="839143"/>
          </a:xfrm>
        </p:spPr>
        <p:txBody>
          <a:bodyPr/>
          <a:lstStyle/>
          <a:p>
            <a:pPr algn="ctr"/>
            <a:r>
              <a:rPr lang="ru-RU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987824" y="1491630"/>
            <a:ext cx="5001815" cy="445393"/>
          </a:xfrm>
        </p:spPr>
        <p:txBody>
          <a:bodyPr/>
          <a:lstStyle/>
          <a:p>
            <a:r>
              <a:rPr lang="ru-RU" dirty="0"/>
              <a:t>Спикер: Федосеева Татьяна</a:t>
            </a:r>
          </a:p>
        </p:txBody>
      </p:sp>
      <p:pic>
        <p:nvPicPr>
          <p:cNvPr id="6" name="Рисунок 5" descr="Изображение выглядит как шаблон, прямоугольный, пиксель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C6694877-3344-2F66-84B3-59BD063065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105992"/>
            <a:ext cx="257175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76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latin typeface="UICTFontTextStyleEmphasizedBody"/>
              </a:rPr>
              <a:t>Два</a:t>
            </a:r>
            <a:r>
              <a:rPr lang="ru-RU" b="1" i="0" dirty="0">
                <a:effectLst/>
                <a:latin typeface="UICTFontTextStyleEmphasizedBody"/>
              </a:rPr>
              <a:t> документа, дающие </a:t>
            </a:r>
            <a:r>
              <a:rPr lang="en-US" b="1" dirty="0">
                <a:latin typeface="UICTFontTextStyleEmphasizedBody"/>
              </a:rPr>
              <a:t>~</a:t>
            </a:r>
            <a:r>
              <a:rPr lang="ru-RU" b="1" i="0" dirty="0">
                <a:effectLst/>
                <a:latin typeface="UICTFontTextStyleEmphasizedBody"/>
              </a:rPr>
              <a:t>90% информации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814450"/>
            <a:ext cx="6938530" cy="291828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b="1" i="0" dirty="0">
                <a:solidFill>
                  <a:schemeClr val="tx1"/>
                </a:solidFill>
                <a:effectLst/>
                <a:latin typeface="UICTFontTextStyleEmphasizedBody"/>
              </a:rPr>
              <a:t>Выписка ЕГРН (расширенная)</a:t>
            </a:r>
            <a:r>
              <a:rPr lang="ru-RU" b="0" i="0" dirty="0">
                <a:solidFill>
                  <a:schemeClr val="tx1"/>
                </a:solidFill>
                <a:effectLst/>
                <a:latin typeface="UICTFontTextStyleBody"/>
              </a:rPr>
              <a:t> — права, обременения, история переходов.</a:t>
            </a:r>
            <a:endParaRPr lang="ru-RU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b="1" i="0" dirty="0">
                <a:solidFill>
                  <a:schemeClr val="tx1"/>
                </a:solidFill>
                <a:effectLst/>
                <a:latin typeface="UICTFontTextStyleEmphasizedBody"/>
              </a:rPr>
              <a:t>Документы на основание перехода права (</a:t>
            </a:r>
            <a:r>
              <a:rPr lang="ru-RU" b="1" dirty="0">
                <a:solidFill>
                  <a:schemeClr val="tx1"/>
                </a:solidFill>
                <a:latin typeface="UICTFontTextStyleEmphasizedBody"/>
              </a:rPr>
              <a:t>правоустанавливающий документ</a:t>
            </a:r>
            <a:r>
              <a:rPr lang="ru-RU" b="1" i="0" dirty="0">
                <a:solidFill>
                  <a:schemeClr val="tx1"/>
                </a:solidFill>
                <a:effectLst/>
                <a:latin typeface="UICTFontTextStyleEmphasizedBody"/>
              </a:rPr>
              <a:t>)</a:t>
            </a:r>
            <a:r>
              <a:rPr lang="ru-RU" b="0" i="0" dirty="0">
                <a:solidFill>
                  <a:schemeClr val="tx1"/>
                </a:solidFill>
                <a:effectLst/>
                <a:latin typeface="UICTFontTextStyleBody"/>
              </a:rPr>
              <a:t> — ДКП, дарение, наследство и др.</a:t>
            </a:r>
            <a:endParaRPr lang="ru-RU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b="0" i="0" dirty="0">
                <a:solidFill>
                  <a:schemeClr val="tx1"/>
                </a:solidFill>
                <a:effectLst/>
                <a:latin typeface="UICTFontTextStyleBody"/>
              </a:rPr>
              <a:t>Эти </a:t>
            </a:r>
            <a:r>
              <a:rPr lang="ru-RU" dirty="0">
                <a:solidFill>
                  <a:schemeClr val="tx1"/>
                </a:solidFill>
                <a:latin typeface="UICTFontTextStyleBody"/>
              </a:rPr>
              <a:t>два</a:t>
            </a:r>
            <a:r>
              <a:rPr lang="ru-RU" b="0" i="0" dirty="0">
                <a:solidFill>
                  <a:schemeClr val="tx1"/>
                </a:solidFill>
                <a:effectLst/>
                <a:latin typeface="UICTFontTextStyleBody"/>
              </a:rPr>
              <a:t> документа позволяют сразу увидеть большинство рисков.</a:t>
            </a:r>
            <a:endParaRPr lang="ru-RU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172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Первичная проверка — алгоритм 10 минут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814450"/>
            <a:ext cx="6938530" cy="2918280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Сверка: продавец ↔ ЕГРН (ФИО, паспортные данные).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Проверка обременений и арестов.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Быстрая оценка истории переходов (количество переходов, недавние продажи).</a:t>
            </a:r>
          </a:p>
          <a:p>
            <a:pPr marL="342900" indent="-342900" algn="l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 «совпадения» адреса/площади/кадастра.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538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>
                <a:effectLst/>
                <a:latin typeface="UICTFontTextStyleEmphasizedBody"/>
              </a:rPr>
              <a:t>Какие красные флаги ищем в выписке ЕГРН</a:t>
            </a:r>
            <a:br>
              <a:rPr lang="ru-RU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814450"/>
            <a:ext cx="6938530" cy="2918280"/>
          </a:xfrm>
        </p:spPr>
        <p:txBody>
          <a:bodyPr>
            <a:norm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Несовпадение собственника с человеком, который продаёт.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Наличие обременений: ипотека, арест, запреты.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Недавние переходы права: частые сделки за 1–2 года.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Доли, несовершеннолетние, споры.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98272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>
                <a:effectLst/>
                <a:latin typeface="UICTFontTextStyleEmphasizedBody"/>
              </a:rPr>
              <a:t>Опасные цепочки переходов права</a:t>
            </a:r>
            <a:br>
              <a:rPr lang="ru-RU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814450"/>
            <a:ext cx="6938530" cy="2918280"/>
          </a:xfrm>
        </p:spPr>
        <p:txBody>
          <a:bodyPr>
            <a:normAutofit/>
          </a:bodyPr>
          <a:lstStyle/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Многоступенчатые дарения без логики.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Сделки с участием недееспособных или пожилых собственников.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Недавнее наследство — высокий риск оспаривания.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Приватизация с непрописанными отказниками.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Как проверить: просмотр 3–5 предыдущих переходов.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0560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 dirty="0">
                <a:effectLst/>
                <a:latin typeface="UICTFontTextStyleEmphasizedBody"/>
              </a:rPr>
              <a:t>Мини чек - лист риелтора </a:t>
            </a:r>
            <a:br>
              <a:rPr lang="ru-RU" dirty="0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404060"/>
            <a:ext cx="6938530" cy="3543953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Сверить собственника с ЕГРН.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Проверить обременения и споры.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Оценить историю объекта и основания переходов.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Посмотреть совпадение адреса, площади, кадастрового номера.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Задать продавцу 3 контрольных вопроса: </a:t>
            </a: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“Сколько жильё у вас?”,</a:t>
            </a: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“Почему продаёте?”, </a:t>
            </a: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“Есть ли долги/споры?”.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27953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589574"/>
            <a:ext cx="6624736" cy="81448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>
                <a:effectLst/>
                <a:latin typeface="UICTFontTextStyleEmphasizedBody"/>
              </a:rPr>
              <a:t>Продажа квартиры с обременениями</a:t>
            </a:r>
            <a:br>
              <a:rPr lang="ru-RU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1814450"/>
            <a:ext cx="6938530" cy="2918280"/>
          </a:xfrm>
        </p:spPr>
        <p:txBody>
          <a:bodyPr>
            <a:noAutofit/>
          </a:bodyPr>
          <a:lstStyle/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Что такое обременение и почему оно возникает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Ограничение распоряжения объектом, записанное в ЕГРН.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Возникает из-за кредитов, судебных ограничений, ренты, прав третьих лиц.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Не всегда опасно, но требует правильного сопровождения.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53532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83B7A6A-8C96-46D1-A789-087EE921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"/>
            <a:ext cx="9144000" cy="514274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5470" y="850060"/>
            <a:ext cx="6938530" cy="853067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0">
                <a:effectLst/>
                <a:latin typeface="UICTFontTextStyleEmphasizedBody"/>
              </a:rPr>
              <a:t>Какие обременения действительно представляют риск</a:t>
            </a:r>
            <a:br>
              <a:rPr lang="ru-RU">
                <a:effectLst/>
                <a:latin typeface=".AppleSystemUIFon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05470" y="2033681"/>
            <a:ext cx="6624736" cy="2103794"/>
          </a:xfrm>
        </p:spPr>
        <p:txBody>
          <a:bodyPr>
            <a:noAutofit/>
          </a:bodyPr>
          <a:lstStyle/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Ипотека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— банк контролирует сделку.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Арест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— продажа невозможна до снятия.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Сервитуты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— доступ третьих лиц.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Рента / пожизненное содержание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— риск споров наследников.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Доли с конфликтами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— частые судебные процессы.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r>
              <a:rPr lang="ru-RU" sz="2200" b="1" i="0" dirty="0">
                <a:solidFill>
                  <a:schemeClr val="tx1"/>
                </a:solidFill>
                <a:effectLst/>
                <a:latin typeface="UICTFontTextStyleEmphasizedBody"/>
              </a:rPr>
              <a:t>Опека / дети</a:t>
            </a:r>
            <a:r>
              <a:rPr lang="ru-RU" sz="2200" b="0" i="0" dirty="0">
                <a:solidFill>
                  <a:schemeClr val="tx1"/>
                </a:solidFill>
                <a:effectLst/>
                <a:latin typeface="UICTFontTextStyleBody"/>
              </a:rPr>
              <a:t> — сложное согласование.</a:t>
            </a:r>
            <a:endParaRPr lang="ru-RU" sz="2200" dirty="0">
              <a:solidFill>
                <a:schemeClr val="tx1"/>
              </a:solidFill>
              <a:effectLst/>
              <a:latin typeface=".AppleSystemUIFont"/>
            </a:endParaRPr>
          </a:p>
          <a:p>
            <a:pPr algn="l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4513236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1021</Words>
  <Application>Microsoft Office PowerPoint</Application>
  <PresentationFormat>Экран (16:9)</PresentationFormat>
  <Paragraphs>125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.AppleSystemUIFont</vt:lpstr>
      <vt:lpstr>Arial</vt:lpstr>
      <vt:lpstr>Calibri</vt:lpstr>
      <vt:lpstr>UICTFontTextStyleBody</vt:lpstr>
      <vt:lpstr>UICTFontTextStyleEmphasizedBody</vt:lpstr>
      <vt:lpstr>Тема Office</vt:lpstr>
      <vt:lpstr>Тема: Юридический рентген квартиры: как быстро выявлять скрытые риски. Комплексная методика проверки объекта, продавца и сделок с обременениями для риелтора. Руководитель юридического отдела  и отдела сопровождения сделок  Тренер  Учебного Центра АН «На Петровке». Спикер РГР и  Жилищных конгрессов. Опыт работы -23 года. Тренер 11 лет. Налоговый консультант 3 года. На сегодня - 536 успешно проведенных сделок мною лично и  более 3000 сделок проведено учениками</vt:lpstr>
      <vt:lpstr>Юридический рентген квартиры: суть подхода </vt:lpstr>
      <vt:lpstr>Два документа, дающие ~90% информации </vt:lpstr>
      <vt:lpstr>  Первичная проверка — алгоритм 10 минут  </vt:lpstr>
      <vt:lpstr>Какие красные флаги ищем в выписке ЕГРН </vt:lpstr>
      <vt:lpstr>Опасные цепочки переходов права </vt:lpstr>
      <vt:lpstr>Мини чек - лист риелтора  </vt:lpstr>
      <vt:lpstr>Продажа квартиры с обременениями </vt:lpstr>
      <vt:lpstr>Какие обременения действительно представляют риск </vt:lpstr>
      <vt:lpstr>Работа с ипотекой: безопасный порядок </vt:lpstr>
      <vt:lpstr>Типичные ошибки работы с ипотекой </vt:lpstr>
      <vt:lpstr>Проблемные собственники </vt:lpstr>
      <vt:lpstr>Проверка продавца: защита от мошенников </vt:lpstr>
      <vt:lpstr>Что проверять в личности продавца </vt:lpstr>
      <vt:lpstr>Красные флаги поведения продавца </vt:lpstr>
      <vt:lpstr>Чек лист перед авансом  </vt:lpstr>
      <vt:lpstr>Как риелтору защитить себя и клиента </vt:lpstr>
      <vt:lpstr>Проверка нотариальных рисков </vt:lpstr>
      <vt:lpstr>Токсичные сценарии, которые риелтор должен избегать </vt:lpstr>
      <vt:lpstr>Как общаться с продавцом, чтобы выявить риски </vt:lpstr>
      <vt:lpstr>Система хранения документов риелтора </vt:lpstr>
      <vt:lpstr>Алгоритм юридически безопасной сделки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otdel_K</dc:creator>
  <cp:lastModifiedBy>Siver7en</cp:lastModifiedBy>
  <cp:revision>15</cp:revision>
  <dcterms:created xsi:type="dcterms:W3CDTF">2023-11-13T08:46:07Z</dcterms:created>
  <dcterms:modified xsi:type="dcterms:W3CDTF">2025-12-10T12:48:03Z</dcterms:modified>
</cp:coreProperties>
</file>